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1186" r:id="rId4"/>
    <p:sldId id="1198" r:id="rId5"/>
    <p:sldId id="1187" r:id="rId6"/>
    <p:sldId id="1188" r:id="rId7"/>
    <p:sldId id="1194" r:id="rId8"/>
    <p:sldId id="1196" r:id="rId9"/>
    <p:sldId id="1195" r:id="rId10"/>
    <p:sldId id="1191" r:id="rId11"/>
    <p:sldId id="1197" r:id="rId12"/>
    <p:sldId id="1192" r:id="rId13"/>
    <p:sldId id="1199" r:id="rId14"/>
    <p:sldId id="1200" r:id="rId15"/>
    <p:sldId id="1193" r:id="rId1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8P0370" initials="2" lastIdx="1" clrIdx="0">
    <p:extLst>
      <p:ext uri="{19B8F6BF-5375-455C-9EA6-DF929625EA0E}">
        <p15:presenceInfo xmlns:p15="http://schemas.microsoft.com/office/powerpoint/2012/main" userId="28P037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CC"/>
    <a:srgbClr val="CC0066"/>
    <a:srgbClr val="FFCCCC"/>
    <a:srgbClr val="FF9999"/>
    <a:srgbClr val="99FFCC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4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28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高校生</a:t>
            </a:r>
            <a:endParaRPr lang="zh-CN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中学生</c:v>
                </c:pt>
              </c:strCache>
            </c:strRef>
          </c:tx>
          <c:spPr>
            <a:ln>
              <a:solidFill>
                <a:srgbClr val="00330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0033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98-453E-9789-E0A061AA7B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0033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98-453E-9789-E0A061AA7B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不安や悩みがない</c:v>
                </c:pt>
                <c:pt idx="1">
                  <c:v>不安や悩みがある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37.700000000000003</c:v>
                </c:pt>
                <c:pt idx="1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9DA-9318-69836DF5C1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330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不安や悩みの種類</a:t>
            </a:r>
            <a:endParaRPr lang="zh-CN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不安や悩みの種類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rgbClr val="00330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0256687231093E-3"/>
                  <c:y val="-1.558264902653852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0C-4589-B2AB-256B069DD243}"/>
                </c:ext>
              </c:extLst>
            </c:dLbl>
            <c:dLbl>
              <c:idx val="1"/>
              <c:layout>
                <c:manualLayout>
                  <c:x val="-6.194425518985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0C-4589-B2AB-256B069DD243}"/>
                </c:ext>
              </c:extLst>
            </c:dLbl>
            <c:dLbl>
              <c:idx val="2"/>
              <c:layout>
                <c:manualLayout>
                  <c:x val="-6.6112689843921847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0C-4589-B2AB-256B069DD243}"/>
                </c:ext>
              </c:extLst>
            </c:dLbl>
            <c:dLbl>
              <c:idx val="3"/>
              <c:layout>
                <c:manualLayout>
                  <c:x val="-1.8319026578483694E-3"/>
                  <c:y val="-7.79132451326926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0C-4589-B2AB-256B069DD243}"/>
                </c:ext>
              </c:extLst>
            </c:dLbl>
            <c:dLbl>
              <c:idx val="4"/>
              <c:layout>
                <c:manualLayout>
                  <c:x val="-3.61517171898347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0C-4589-B2AB-256B069DD243}"/>
                </c:ext>
              </c:extLst>
            </c:dLbl>
            <c:dLbl>
              <c:idx val="5"/>
              <c:layout>
                <c:manualLayout>
                  <c:x val="-6.194425518985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0C-4589-B2AB-256B069DD243}"/>
                </c:ext>
              </c:extLst>
            </c:dLbl>
            <c:dLbl>
              <c:idx val="6"/>
              <c:layout>
                <c:manualLayout>
                  <c:x val="-2.6983838029598674E-3"/>
                  <c:y val="-4.2498624650808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0C-4589-B2AB-256B069DD243}"/>
                </c:ext>
              </c:extLst>
            </c:dLbl>
            <c:dLbl>
              <c:idx val="7"/>
              <c:layout>
                <c:manualLayout>
                  <c:x val="-8.7035175475816233E-3"/>
                  <c:y val="-3.89566225663463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C-4589-B2AB-256B069DD243}"/>
                </c:ext>
              </c:extLst>
            </c:dLbl>
            <c:dLbl>
              <c:idx val="8"/>
              <c:layout>
                <c:manualLayout>
                  <c:x val="-1.5109320740355044E-2"/>
                  <c:y val="5.5248212046051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C-4589-B2AB-256B069DD243}"/>
                </c:ext>
              </c:extLst>
            </c:dLbl>
            <c:dLbl>
              <c:idx val="9"/>
              <c:layout>
                <c:manualLayout>
                  <c:x val="-3.44584649005978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C-4589-B2AB-256B069DD243}"/>
                </c:ext>
              </c:extLst>
            </c:dLbl>
            <c:dLbl>
              <c:idx val="10"/>
              <c:layout>
                <c:manualLayout>
                  <c:x val="1.27339711027199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17-4BD5-9EA4-16EECA49D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その他</c:v>
                </c:pt>
                <c:pt idx="1">
                  <c:v>学校生活について</c:v>
                </c:pt>
                <c:pt idx="2">
                  <c:v>自分の家庭の問題について</c:v>
                </c:pt>
                <c:pt idx="3">
                  <c:v>ボーイ（ガール）フレンドについて</c:v>
                </c:pt>
                <c:pt idx="4">
                  <c:v>自分の性の問題について</c:v>
                </c:pt>
                <c:pt idx="5">
                  <c:v>自分の友だちについて</c:v>
                </c:pt>
                <c:pt idx="6">
                  <c:v>いじめについて</c:v>
                </c:pt>
                <c:pt idx="7">
                  <c:v>自分の性格や癖について</c:v>
                </c:pt>
                <c:pt idx="8">
                  <c:v>自分の勉強や進路について</c:v>
                </c:pt>
                <c:pt idx="9">
                  <c:v>自分の顔や体型について</c:v>
                </c:pt>
                <c:pt idx="10">
                  <c:v>自分の健康について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1.6</c:v>
                </c:pt>
                <c:pt idx="1">
                  <c:v>18.899999999999999</c:v>
                </c:pt>
                <c:pt idx="2">
                  <c:v>8.4</c:v>
                </c:pt>
                <c:pt idx="3">
                  <c:v>10</c:v>
                </c:pt>
                <c:pt idx="4">
                  <c:v>2.6</c:v>
                </c:pt>
                <c:pt idx="5">
                  <c:v>21.1</c:v>
                </c:pt>
                <c:pt idx="6">
                  <c:v>5.3</c:v>
                </c:pt>
                <c:pt idx="7">
                  <c:v>39.5</c:v>
                </c:pt>
                <c:pt idx="8">
                  <c:v>84.7</c:v>
                </c:pt>
                <c:pt idx="9">
                  <c:v>38.4</c:v>
                </c:pt>
                <c:pt idx="1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9DA-9318-69836DF5C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460016"/>
        <c:axId val="650461328"/>
      </c:barChart>
      <c:valAx>
        <c:axId val="65046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50460016"/>
        <c:crosses val="autoZero"/>
        <c:crossBetween val="between"/>
      </c:valAx>
      <c:catAx>
        <c:axId val="65046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650461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330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0.62839</cdr:y>
    </cdr:from>
    <cdr:to>
      <cdr:x>0.44889</cdr:x>
      <cdr:y>0.69505</cdr:y>
    </cdr:to>
    <cdr:sp macro="" textlink="">
      <cdr:nvSpPr>
        <cdr:cNvPr id="2" name="四角形: 角を丸くする 1">
          <a:extLst xmlns:a="http://schemas.openxmlformats.org/drawingml/2006/main">
            <a:ext uri="{FF2B5EF4-FFF2-40B4-BE49-F238E27FC236}">
              <a16:creationId xmlns:a16="http://schemas.microsoft.com/office/drawing/2014/main" id="{CCAA8C22-011E-49B6-882E-C6BCA2788359}"/>
            </a:ext>
          </a:extLst>
        </cdr:cNvPr>
        <cdr:cNvSpPr/>
      </cdr:nvSpPr>
      <cdr:spPr>
        <a:xfrm xmlns:a="http://schemas.openxmlformats.org/drawingml/2006/main">
          <a:off x="2700300" y="3393668"/>
          <a:ext cx="936104" cy="36004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33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dirty="0"/>
            <a:t>ある</a:t>
          </a:r>
        </a:p>
      </cdr:txBody>
    </cdr:sp>
  </cdr:relSizeAnchor>
  <cdr:relSizeAnchor xmlns:cdr="http://schemas.openxmlformats.org/drawingml/2006/chartDrawing">
    <cdr:from>
      <cdr:x>0.55556</cdr:x>
      <cdr:y>0.49505</cdr:y>
    </cdr:from>
    <cdr:to>
      <cdr:x>0.67111</cdr:x>
      <cdr:y>0.56172</cdr:y>
    </cdr:to>
    <cdr:sp macro="" textlink="">
      <cdr:nvSpPr>
        <cdr:cNvPr id="3" name="四角形: 角を丸くする 2">
          <a:extLst xmlns:a="http://schemas.openxmlformats.org/drawingml/2006/main">
            <a:ext uri="{FF2B5EF4-FFF2-40B4-BE49-F238E27FC236}">
              <a16:creationId xmlns:a16="http://schemas.microsoft.com/office/drawing/2014/main" id="{CB47F1D9-823B-4D6B-BFB1-623DEA5C5F95}"/>
            </a:ext>
          </a:extLst>
        </cdr:cNvPr>
        <cdr:cNvSpPr/>
      </cdr:nvSpPr>
      <cdr:spPr>
        <a:xfrm xmlns:a="http://schemas.openxmlformats.org/drawingml/2006/main">
          <a:off x="4500500" y="2673588"/>
          <a:ext cx="936104" cy="36004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33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1800" dirty="0"/>
            <a:t>ない</a:t>
          </a:r>
          <a:endParaRPr kumimoji="1" lang="ja-JP" alt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8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B14DB-4644-4F1F-B159-8271E68AAE7D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AC36D-8DAB-4285-AAAC-7FC0421CD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3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8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7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71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3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85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87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41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5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2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4056" y="1837911"/>
            <a:ext cx="8172400" cy="799001"/>
          </a:xfr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ja-JP" altLang="en-US" sz="4800" dirty="0">
                <a:solidFill>
                  <a:schemeClr val="accent1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「不安や悩みへの対処方法」</a:t>
            </a:r>
            <a:endParaRPr kumimoji="1" lang="ja-JP" altLang="en-US" sz="4800" dirty="0">
              <a:solidFill>
                <a:schemeClr val="accent1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935AE1-30DB-4070-A09D-CF20BB49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680" y="3717032"/>
            <a:ext cx="2532640" cy="18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子供だけで解決できない問題は、信頼できる大人に相談しましょう。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68376F-A677-4FC6-9142-B0C16FFD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14" y="2087994"/>
            <a:ext cx="1022015" cy="15084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CD7DFE-F7BB-46BD-93B7-EAD784ABF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726" y="2122593"/>
            <a:ext cx="626200" cy="150611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39ED5E1-1EF1-462E-8517-72BD63C2E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824" y="3785446"/>
            <a:ext cx="1232255" cy="140265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6416CAF-720E-4CFC-AD3A-07FCACA33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18" y="2149951"/>
            <a:ext cx="1261646" cy="142306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4671DCA-107A-4BFB-808A-8839763E3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710" y="2297623"/>
            <a:ext cx="1686754" cy="126205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CAF6A33-3128-47C0-9734-93AD49212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5188102"/>
            <a:ext cx="756947" cy="146904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5280CC5-CFAF-4678-B98B-E81903EF1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086" y="3618316"/>
            <a:ext cx="626200" cy="153597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1393EED-A43F-427F-BBE6-66B205376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10" y="4885819"/>
            <a:ext cx="1751487" cy="1974525"/>
          </a:xfrm>
          <a:prstGeom prst="rect">
            <a:avLst/>
          </a:prstGeom>
        </p:spPr>
      </p:pic>
      <p:sp>
        <p:nvSpPr>
          <p:cNvPr id="31" name="思考の吹き出し: 雲形 30">
            <a:extLst>
              <a:ext uri="{FF2B5EF4-FFF2-40B4-BE49-F238E27FC236}">
                <a16:creationId xmlns:a16="http://schemas.microsoft.com/office/drawing/2014/main" id="{A5F1036B-0803-4127-A31D-012679C4F8A5}"/>
              </a:ext>
            </a:extLst>
          </p:cNvPr>
          <p:cNvSpPr/>
          <p:nvPr/>
        </p:nvSpPr>
        <p:spPr>
          <a:xfrm>
            <a:off x="5237126" y="2268513"/>
            <a:ext cx="1585193" cy="1062080"/>
          </a:xfrm>
          <a:prstGeom prst="cloudCallout">
            <a:avLst>
              <a:gd name="adj1" fmla="val 53448"/>
              <a:gd name="adj2" fmla="val 553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保護者</a:t>
            </a:r>
          </a:p>
        </p:txBody>
      </p:sp>
      <p:sp>
        <p:nvSpPr>
          <p:cNvPr id="32" name="思考の吹き出し: 雲形 31">
            <a:extLst>
              <a:ext uri="{FF2B5EF4-FFF2-40B4-BE49-F238E27FC236}">
                <a16:creationId xmlns:a16="http://schemas.microsoft.com/office/drawing/2014/main" id="{F0676F8A-E59F-467D-9033-D0B56FB354F1}"/>
              </a:ext>
            </a:extLst>
          </p:cNvPr>
          <p:cNvSpPr/>
          <p:nvPr/>
        </p:nvSpPr>
        <p:spPr>
          <a:xfrm>
            <a:off x="805090" y="3792521"/>
            <a:ext cx="1585193" cy="1062080"/>
          </a:xfrm>
          <a:prstGeom prst="cloudCallout">
            <a:avLst>
              <a:gd name="adj1" fmla="val 77829"/>
              <a:gd name="adj2" fmla="val -591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学校の先生</a:t>
            </a:r>
          </a:p>
        </p:txBody>
      </p:sp>
      <p:sp>
        <p:nvSpPr>
          <p:cNvPr id="33" name="思考の吹き出し: 雲形 32">
            <a:extLst>
              <a:ext uri="{FF2B5EF4-FFF2-40B4-BE49-F238E27FC236}">
                <a16:creationId xmlns:a16="http://schemas.microsoft.com/office/drawing/2014/main" id="{A01363C7-54EE-4D43-9551-4C1219A9416F}"/>
              </a:ext>
            </a:extLst>
          </p:cNvPr>
          <p:cNvSpPr/>
          <p:nvPr/>
        </p:nvSpPr>
        <p:spPr>
          <a:xfrm>
            <a:off x="2666457" y="3812050"/>
            <a:ext cx="1585193" cy="1062080"/>
          </a:xfrm>
          <a:prstGeom prst="cloudCallout">
            <a:avLst>
              <a:gd name="adj1" fmla="val 57610"/>
              <a:gd name="adj2" fmla="val 57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保健室の先生</a:t>
            </a:r>
          </a:p>
        </p:txBody>
      </p:sp>
      <p:sp>
        <p:nvSpPr>
          <p:cNvPr id="34" name="思考の吹き出し: 雲形 33">
            <a:extLst>
              <a:ext uri="{FF2B5EF4-FFF2-40B4-BE49-F238E27FC236}">
                <a16:creationId xmlns:a16="http://schemas.microsoft.com/office/drawing/2014/main" id="{C7AEB711-9901-4B03-84E6-558B9F3A4E82}"/>
              </a:ext>
            </a:extLst>
          </p:cNvPr>
          <p:cNvSpPr/>
          <p:nvPr/>
        </p:nvSpPr>
        <p:spPr>
          <a:xfrm>
            <a:off x="2298684" y="5280728"/>
            <a:ext cx="1585193" cy="1062080"/>
          </a:xfrm>
          <a:prstGeom prst="cloudCallout">
            <a:avLst>
              <a:gd name="adj1" fmla="val -73219"/>
              <a:gd name="adj2" fmla="val 641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の方</a:t>
            </a:r>
          </a:p>
        </p:txBody>
      </p:sp>
      <p:sp>
        <p:nvSpPr>
          <p:cNvPr id="35" name="思考の吹き出し: 雲形 34">
            <a:extLst>
              <a:ext uri="{FF2B5EF4-FFF2-40B4-BE49-F238E27FC236}">
                <a16:creationId xmlns:a16="http://schemas.microsoft.com/office/drawing/2014/main" id="{8FC48FEF-276B-4CA8-9C46-11F8D603B979}"/>
              </a:ext>
            </a:extLst>
          </p:cNvPr>
          <p:cNvSpPr/>
          <p:nvPr/>
        </p:nvSpPr>
        <p:spPr>
          <a:xfrm>
            <a:off x="5859562" y="3645024"/>
            <a:ext cx="1686754" cy="1262056"/>
          </a:xfrm>
          <a:prstGeom prst="cloudCallout">
            <a:avLst>
              <a:gd name="adj1" fmla="val 69124"/>
              <a:gd name="adj2" fmla="val 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カウンセラー</a:t>
            </a:r>
          </a:p>
        </p:txBody>
      </p:sp>
      <p:sp>
        <p:nvSpPr>
          <p:cNvPr id="36" name="思考の吹き出し: 雲形 35">
            <a:extLst>
              <a:ext uri="{FF2B5EF4-FFF2-40B4-BE49-F238E27FC236}">
                <a16:creationId xmlns:a16="http://schemas.microsoft.com/office/drawing/2014/main" id="{2902912E-B390-4A1C-B684-9A5466689DDE}"/>
              </a:ext>
            </a:extLst>
          </p:cNvPr>
          <p:cNvSpPr/>
          <p:nvPr/>
        </p:nvSpPr>
        <p:spPr>
          <a:xfrm>
            <a:off x="5269078" y="5180740"/>
            <a:ext cx="1686754" cy="1262056"/>
          </a:xfrm>
          <a:prstGeom prst="cloudCallout">
            <a:avLst>
              <a:gd name="adj1" fmla="val 69124"/>
              <a:gd name="adj2" fmla="val 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警察官</a:t>
            </a:r>
          </a:p>
        </p:txBody>
      </p:sp>
    </p:spTree>
    <p:extLst>
      <p:ext uri="{BB962C8B-B14F-4D97-AF65-F5344CB8AC3E}">
        <p14:creationId xmlns:p14="http://schemas.microsoft.com/office/powerpoint/2010/main" val="264701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2498120"/>
            <a:ext cx="835292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不安や悩みを抱えていても、安心して過ごせる環境とはどのような環境でしょうか。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18025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A4778430-6265-4294-B017-3E2392C5C2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2132856"/>
          <a:ext cx="6912768" cy="3888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7315200" imgH="4114800" progId="AcroExch.Document.DC">
                  <p:embed/>
                </p:oleObj>
              </mc:Choice>
              <mc:Fallback>
                <p:oleObj name="Acrobat Document" r:id="rId3" imgW="7315200" imgH="4114800" progId="AcroExch.Document.DC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A4778430-6265-4294-B017-3E2392C5C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132856"/>
                        <a:ext cx="6912768" cy="3888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8DA07E-E7A3-4E62-B446-5B6DE9771720}"/>
              </a:ext>
            </a:extLst>
          </p:cNvPr>
          <p:cNvSpPr txBox="1"/>
          <p:nvPr/>
        </p:nvSpPr>
        <p:spPr>
          <a:xfrm>
            <a:off x="2555776" y="6237312"/>
            <a:ext cx="3996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２４時間子供</a:t>
            </a:r>
            <a:r>
              <a:rPr lang="en-US" altLang="ja-JP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SOS</a:t>
            </a: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ダイヤル</a:t>
            </a:r>
          </a:p>
        </p:txBody>
      </p:sp>
    </p:spTree>
    <p:extLst>
      <p:ext uri="{BB962C8B-B14F-4D97-AF65-F5344CB8AC3E}">
        <p14:creationId xmlns:p14="http://schemas.microsoft.com/office/powerpoint/2010/main" val="160072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96F958-8DEC-49A9-8ACC-7A9DFF6B0993}"/>
              </a:ext>
            </a:extLst>
          </p:cNvPr>
          <p:cNvSpPr txBox="1"/>
          <p:nvPr/>
        </p:nvSpPr>
        <p:spPr>
          <a:xfrm>
            <a:off x="6634176" y="5720944"/>
            <a:ext cx="2509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ふれあいコール</a:t>
            </a:r>
          </a:p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ネットいじめ目安箱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C5906560-9635-4F17-AA18-B166A4DA8B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976" y="2060848"/>
          <a:ext cx="6180328" cy="436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6415686" imgH="4533492" progId="AcroExch.Document.DC">
                  <p:embed/>
                </p:oleObj>
              </mc:Choice>
              <mc:Fallback>
                <p:oleObj name="Acrobat Document" r:id="rId3" imgW="6415686" imgH="4533492" progId="AcroExch.Document.DC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C5906560-9635-4F17-AA18-B166A4DA8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76" y="2060848"/>
                        <a:ext cx="6180328" cy="4367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09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107504" y="173440"/>
            <a:ext cx="890634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社会人のための相談窓口です。この他にもたくさんあります。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C188306-D1BD-448B-9A8B-DDBB3805F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38"/>
          <a:stretch/>
        </p:blipFill>
        <p:spPr>
          <a:xfrm>
            <a:off x="395536" y="1556792"/>
            <a:ext cx="8424936" cy="47307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3E70E06-A116-4488-AA13-740EA804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906" y="5301208"/>
            <a:ext cx="2592288" cy="7366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DB7D68-ACE0-41D7-B3CF-1FDB065D81A4}"/>
              </a:ext>
            </a:extLst>
          </p:cNvPr>
          <p:cNvSpPr txBox="1"/>
          <p:nvPr/>
        </p:nvSpPr>
        <p:spPr>
          <a:xfrm>
            <a:off x="899592" y="6309320"/>
            <a:ext cx="8051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「こころの耳」働く人のメンタルヘルス・ポータルサイトより引用</a:t>
            </a:r>
          </a:p>
        </p:txBody>
      </p:sp>
    </p:spTree>
    <p:extLst>
      <p:ext uri="{BB962C8B-B14F-4D97-AF65-F5344CB8AC3E}">
        <p14:creationId xmlns:p14="http://schemas.microsoft.com/office/powerpoint/2010/main" val="196099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251520" y="260648"/>
            <a:ext cx="33123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本時のまとめ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251520" y="1375023"/>
            <a:ext cx="8640960" cy="50783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不安や悩みがあることは自然なこと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です。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自身のストレスに気付き、自分に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あったセルフリラクセーションを身に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付けましょう。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不安や悩みを一人で抱え込まず、信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頼できる人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に相談しましょう。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友人の不安や悩みに気付き、信頼で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きる大人につなぎましょう。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0728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351D2A8-70D7-4C08-9E09-AC276D429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199602"/>
              </p:ext>
            </p:extLst>
          </p:nvPr>
        </p:nvGraphicFramePr>
        <p:xfrm>
          <a:off x="503548" y="395372"/>
          <a:ext cx="81009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BAC112-7A5B-4223-9A9A-0A660A37A109}"/>
              </a:ext>
            </a:extLst>
          </p:cNvPr>
          <p:cNvSpPr txBox="1"/>
          <p:nvPr/>
        </p:nvSpPr>
        <p:spPr>
          <a:xfrm>
            <a:off x="6948264" y="539388"/>
            <a:ext cx="158417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（単位：％）</a:t>
            </a:r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3059832" y="5972590"/>
            <a:ext cx="55446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全国家庭児童調査（厚生労働省：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H26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）を基に作成</a:t>
            </a:r>
          </a:p>
        </p:txBody>
      </p:sp>
    </p:spTree>
    <p:extLst>
      <p:ext uri="{BB962C8B-B14F-4D97-AF65-F5344CB8AC3E}">
        <p14:creationId xmlns:p14="http://schemas.microsoft.com/office/powerpoint/2010/main" val="193868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351D2A8-70D7-4C08-9E09-AC276D429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930989"/>
              </p:ext>
            </p:extLst>
          </p:nvPr>
        </p:nvGraphicFramePr>
        <p:xfrm>
          <a:off x="71500" y="116632"/>
          <a:ext cx="89649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B58232-CB64-4D93-A65A-E33DCAD23356}"/>
              </a:ext>
            </a:extLst>
          </p:cNvPr>
          <p:cNvSpPr txBox="1"/>
          <p:nvPr/>
        </p:nvSpPr>
        <p:spPr>
          <a:xfrm>
            <a:off x="7308304" y="260648"/>
            <a:ext cx="158417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（単位：％）</a:t>
            </a:r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7D45A5F3-D95F-4769-B122-63FD1FFAD757}"/>
              </a:ext>
            </a:extLst>
          </p:cNvPr>
          <p:cNvSpPr txBox="1"/>
          <p:nvPr/>
        </p:nvSpPr>
        <p:spPr>
          <a:xfrm>
            <a:off x="3478727" y="6202528"/>
            <a:ext cx="55446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全国家庭児童調査（厚生労働省：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H26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）を基に作成</a:t>
            </a:r>
          </a:p>
        </p:txBody>
      </p:sp>
    </p:spTree>
    <p:extLst>
      <p:ext uri="{BB962C8B-B14F-4D97-AF65-F5344CB8AC3E}">
        <p14:creationId xmlns:p14="http://schemas.microsoft.com/office/powerpoint/2010/main" val="378621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135785" y="332656"/>
            <a:ext cx="885698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心から体へ　体から心へ（心身相関）</a:t>
            </a: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AB432307-E5B6-42FD-9ED9-3AE0C2DE7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26541"/>
              </p:ext>
            </p:extLst>
          </p:nvPr>
        </p:nvGraphicFramePr>
        <p:xfrm>
          <a:off x="251520" y="1397000"/>
          <a:ext cx="864096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90963054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706718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ストレス症状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8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ストレスが体に表れる例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・頭が痛くなる　　・心臓がどきどきする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・呼吸が速くなる　　・首や肩がこる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・腹が痛くなったり、下痢をしたりする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・胸が苦しくなる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・手や足が冷たくなる　　・冷たい汗が出る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00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ストレスが心に表れる例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・やる気が出ない　　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・自分がひとりぼっちだと思ってしまう（孤独感）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・物事に集中できない　　・いらいらする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・くよくよする　　・なんとなく心配になる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2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ストレスが行動に表れる例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・ものに当たる　　・眠れない　　・人に会いたくない　　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・いつもより食欲がなくなったり、食欲が出たりする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・周りの人や自分を攻撃する　　・人に当たる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86507"/>
                  </a:ext>
                </a:extLst>
              </a:tr>
            </a:tbl>
          </a:graphicData>
        </a:graphic>
      </p:graphicFrame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23B6D46D-CC8C-4540-8619-7CFC92BFB3F4}"/>
              </a:ext>
            </a:extLst>
          </p:cNvPr>
          <p:cNvSpPr txBox="1"/>
          <p:nvPr/>
        </p:nvSpPr>
        <p:spPr>
          <a:xfrm>
            <a:off x="1102464" y="6021288"/>
            <a:ext cx="77900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健康な生活を送るために（平成２６年度版）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高校生用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（文部科学省）</a:t>
            </a:r>
          </a:p>
        </p:txBody>
      </p:sp>
    </p:spTree>
    <p:extLst>
      <p:ext uri="{BB962C8B-B14F-4D97-AF65-F5344CB8AC3E}">
        <p14:creationId xmlns:p14="http://schemas.microsoft.com/office/powerpoint/2010/main" val="418464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251520" y="548680"/>
            <a:ext cx="33123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本時の目標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2459504"/>
            <a:ext cx="835292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自身の不安や悩みに気付き、対処するための知識や方法を身に付けよう。</a:t>
            </a:r>
          </a:p>
        </p:txBody>
      </p:sp>
    </p:spTree>
    <p:extLst>
      <p:ext uri="{BB962C8B-B14F-4D97-AF65-F5344CB8AC3E}">
        <p14:creationId xmlns:p14="http://schemas.microsoft.com/office/powerpoint/2010/main" val="408041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548680"/>
            <a:ext cx="835292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不安や悩みを感じたり、ストレスがたまったりした時、どのように対処しているか、意見交換をしよう。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61C5D10-A005-4C67-A4B6-1A56D89FE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88" y="4005064"/>
            <a:ext cx="1693572" cy="19066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A25034-FD69-4668-838B-773BD7B5A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59" y="2924944"/>
            <a:ext cx="1809482" cy="169909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4F5C8D3-9CC9-4DC1-8AF5-189D5C8AB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037489"/>
            <a:ext cx="1545465" cy="18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5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セルフリラクセーションを体験してみよう。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B3C17D-9FEE-43AF-8866-F15A004034FF}"/>
              </a:ext>
            </a:extLst>
          </p:cNvPr>
          <p:cNvSpPr txBox="1"/>
          <p:nvPr/>
        </p:nvSpPr>
        <p:spPr>
          <a:xfrm>
            <a:off x="827584" y="2564904"/>
            <a:ext cx="74168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呼吸法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　椅子にゆったり腰かける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②　口を閉じて、鼻から静かに息を吸う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③　吐くときは、口を小さく開いて、息を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そっとゆっくり長く吐ききる</a:t>
            </a:r>
          </a:p>
        </p:txBody>
      </p:sp>
    </p:spTree>
    <p:extLst>
      <p:ext uri="{BB962C8B-B14F-4D97-AF65-F5344CB8AC3E}">
        <p14:creationId xmlns:p14="http://schemas.microsoft.com/office/powerpoint/2010/main" val="133740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2753633"/>
            <a:ext cx="8352928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相談するならどのような人に相談したいか意見交換をしよう。</a:t>
            </a:r>
          </a:p>
        </p:txBody>
      </p:sp>
    </p:spTree>
    <p:extLst>
      <p:ext uri="{BB962C8B-B14F-4D97-AF65-F5344CB8AC3E}">
        <p14:creationId xmlns:p14="http://schemas.microsoft.com/office/powerpoint/2010/main" val="268468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FELOR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モデルを用いた、ロールプレイをしよう。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B3C17D-9FEE-43AF-8866-F15A004034FF}"/>
              </a:ext>
            </a:extLst>
          </p:cNvPr>
          <p:cNvSpPr txBox="1"/>
          <p:nvPr/>
        </p:nvSpPr>
        <p:spPr>
          <a:xfrm>
            <a:off x="251520" y="3861048"/>
            <a:ext cx="86409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Facing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相手の顔や表情をしっかりと見る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Eye-Contact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相手の目線を穏やかに見守る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Leaning,Listening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少し身を乗り出すよう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に話を聴く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Open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胸を開き、心を開いた姿勢をとる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R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Relax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リラックスした気持ちで聴く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C87EBB-BD80-4058-A1F8-508585C8D4AC}"/>
              </a:ext>
            </a:extLst>
          </p:cNvPr>
          <p:cNvSpPr txBox="1"/>
          <p:nvPr/>
        </p:nvSpPr>
        <p:spPr>
          <a:xfrm>
            <a:off x="1619672" y="2348880"/>
            <a:ext cx="6840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「進学」や「就職」、「部活動」等での不安を話題に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FELOR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モデルを活用して、ロールプレイをしてみよう。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315459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636</Words>
  <Application>Microsoft Office PowerPoint</Application>
  <PresentationFormat>画面に合わせる (4:3)</PresentationFormat>
  <Paragraphs>73</Paragraphs>
  <Slides>15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UD デジタル 教科書体 N-B</vt:lpstr>
      <vt:lpstr>UD デジタル 教科書体 NK-B</vt:lpstr>
      <vt:lpstr>UD デジタル 教科書体 NP-B</vt:lpstr>
      <vt:lpstr>Arial</vt:lpstr>
      <vt:lpstr>Calibri</vt:lpstr>
      <vt:lpstr>Office ​​テーマ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令和元年度 新任指導主事等人権教育研修会</dc:title>
  <dc:creator>人権同和教育課</dc:creator>
  <cp:lastModifiedBy>R01P1090</cp:lastModifiedBy>
  <cp:revision>168</cp:revision>
  <cp:lastPrinted>2021-10-29T05:33:27Z</cp:lastPrinted>
  <dcterms:created xsi:type="dcterms:W3CDTF">2019-08-14T04:30:04Z</dcterms:created>
  <dcterms:modified xsi:type="dcterms:W3CDTF">2021-12-08T06:44:15Z</dcterms:modified>
</cp:coreProperties>
</file>